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721" r:id="rId3"/>
    <p:sldMasterId id="2147483748" r:id="rId4"/>
  </p:sldMasterIdLst>
  <p:sldIdLst>
    <p:sldId id="256" r:id="rId5"/>
    <p:sldId id="267" r:id="rId6"/>
    <p:sldId id="268" r:id="rId7"/>
    <p:sldId id="270" r:id="rId8"/>
    <p:sldId id="271" r:id="rId9"/>
    <p:sldId id="276" r:id="rId10"/>
    <p:sldId id="278" r:id="rId11"/>
    <p:sldId id="272" r:id="rId12"/>
    <p:sldId id="277" r:id="rId13"/>
    <p:sldId id="279" r:id="rId14"/>
    <p:sldId id="281" r:id="rId15"/>
    <p:sldId id="280" r:id="rId16"/>
    <p:sldId id="282" r:id="rId17"/>
    <p:sldId id="275" r:id="rId18"/>
    <p:sldId id="283" r:id="rId19"/>
    <p:sldId id="273" r:id="rId20"/>
    <p:sldId id="274" r:id="rId21"/>
    <p:sldId id="260" r:id="rId22"/>
    <p:sldId id="257" r:id="rId23"/>
    <p:sldId id="269" r:id="rId24"/>
    <p:sldId id="264" r:id="rId25"/>
    <p:sldId id="258" r:id="rId26"/>
    <p:sldId id="259" r:id="rId27"/>
    <p:sldId id="261" r:id="rId28"/>
    <p:sldId id="262" r:id="rId29"/>
    <p:sldId id="266" r:id="rId30"/>
    <p:sldId id="263" r:id="rId31"/>
    <p:sldId id="26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5C89-1220-4E2C-91F7-ACC03437472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8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DBA63-A2C4-4D05-91DE-C430FDAA4BF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3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F48AF-92A4-44EC-BB29-56C15053362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5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87D7-BD62-4140-B1F0-432D063BB80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46DD-2130-4421-800C-E6507022784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9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DD33-2DD2-42C0-B7FF-0CC8236CAE2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08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6394-E71C-4987-A98F-2938F2B468B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9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8F7E-F408-4263-92E8-337F3F80E7D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7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09ED-DF24-470A-BDB8-FBEBB2D9079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78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D15E-0D37-449F-9D8B-1FC07182803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3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CD59-3CBA-403D-8DB4-758DB24AB143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81463-2A3A-4250-A0ED-673520717DC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4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3B18-6A71-474A-A4EF-8DDFD970435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02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DE79-CF2A-4098-896E-0B5DC305159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03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7048-E696-43DC-A7A4-F9BF7D7BCEE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04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2AF6B-D7F5-4A53-9898-749CD6408715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1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ACC7B-1187-4C5B-9395-70025775046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32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82D62-06CB-4EB3-8F13-F4B77C556CD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5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F3FB4-87E5-41D4-8ABD-7A349B7CA79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13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829-3D2F-4011-B194-E60F2C6C81A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FA929-0F44-4E0D-8C91-22857C94F3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4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0801-B398-4459-A2C3-EF0F9D4212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FBFE1-F65B-4AD9-816B-FDA9A2CBA4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54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729D9-7586-4674-B376-70EAFC0AF13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0A5B-6BC7-4D4E-8B30-61CB668BB3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37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F96C-1159-43A0-B53F-D5B4A2A0E20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CD222-5A34-418A-86C5-DAAE483E21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89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4570-A324-415C-9281-75FF1E6B103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0F9C9-D4D6-452E-B224-6B3372D3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98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7275-0EC4-4099-B92A-8C2C859BCC0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F47CA-2104-4221-99C3-A3D06F3B80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9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18D8-737C-4DF5-A442-70B3A16F554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6DF19-C6C7-4A69-9969-9AEBBEB6B1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61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FEDE-D49E-48F9-AD5B-83F5B3C2112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8B4F-0E86-46BB-8E1E-B87C4DBCBD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99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F0D86-505C-447F-ACE6-5498F39B8A3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6D58-B472-49AD-A65C-E399D1F7C1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56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B9AB-8202-48FD-9F26-F6DE91DC460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2E24C-D76E-4498-8F32-0DD7C5BAA8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49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2F8E-FD23-4585-9822-BCDDB734277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FEF0-8EE3-462F-858A-59109C0A20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8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219A-32EE-427C-8C5B-2E5703DD29C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8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8F7E-F408-4263-92E8-337F3F80E7D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6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0BCA5-0A9B-4379-9D58-BD8AE93C55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0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219A-32EE-427C-8C5B-2E5703DD29C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2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C99E9-3DFB-43D1-8AE3-190CF43A705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35212-9D6A-4F99-9650-B0DD8941475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alphaModFix amt="5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332656"/>
            <a:ext cx="8496944" cy="6192688"/>
          </a:xfrm>
          <a:prstGeom prst="round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2efef1e63c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5157192"/>
            <a:ext cx="1837449" cy="1412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E0F6-D389-4CF9-A544-F1AB0B65D394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1B4B9-CD50-430F-A878-97335D54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746" r:id="rId4"/>
    <p:sldLayoutId id="214748374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6" name="Picture 11" descr="water_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EE41F9E-8B84-4137-A8AB-695C0F0912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411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8D004-1F42-4066-A854-F7892B2A6F4D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2B718-6679-4969-9188-34EF28914B5A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5589F-F565-4D2E-8886-E5FE5039A0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2000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Родительское собрание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Садимся  за  уроки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mediasubs.ru/group/uploads/sk/skazochnyij-mir-detstva/image2/ZTU3MThj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4241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.restoran.ua/storage/images/restoran/kiev/news/nezabarom/2012-10-02-dumka/rastim-schastlivuyu-volshebnicu-v-restorane-dumka/1377037-1-rus-RU/Rastim-schastlivuyu-volshebnicu-v-restorane-Dumka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14" y="3714241"/>
            <a:ext cx="3493994" cy="23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24" y="4052324"/>
            <a:ext cx="32004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Родители, которые практически сразу предоставляют детям возможность проявлять полную самостоятельность в приготовлении уроков, так же не правы, как и те, которые чрезмерно опекают своего ребенка. Одни взрослые заявляют ребенку: «Уроки заданы тебе, а не мне, вот ты и делай</a:t>
            </a:r>
            <a:r>
              <a:rPr lang="ru-RU" sz="2400" b="1" dirty="0" smtClean="0"/>
              <a:t>!»  </a:t>
            </a:r>
            <a:r>
              <a:rPr lang="ru-RU" sz="2400" b="1" dirty="0"/>
              <a:t>Другие ласково спрашивают: «Ну, что нам сегодня задали?» – и </a:t>
            </a:r>
            <a:r>
              <a:rPr lang="ru-RU" sz="2400" b="1" dirty="0" smtClean="0"/>
              <a:t> сами  раскрывают </a:t>
            </a:r>
            <a:r>
              <a:rPr lang="ru-RU" sz="2400" b="1" dirty="0"/>
              <a:t>учебники и тетрадки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 первом случае возникает обида на равнодушие родных к таким важным школьным делам и страдает качество выполняемых заданий, а во втором формируется безответственность, уверенность в том, что все будет сделано хорошо и без особых усилий.</a:t>
            </a:r>
          </a:p>
        </p:txBody>
      </p:sp>
    </p:spTree>
    <p:extLst>
      <p:ext uri="{BB962C8B-B14F-4D97-AF65-F5344CB8AC3E}">
        <p14:creationId xmlns:p14="http://schemas.microsoft.com/office/powerpoint/2010/main" val="35901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Метод ключевых слов</a:t>
            </a:r>
          </a:p>
          <a:p>
            <a:r>
              <a:rPr lang="ru-RU" sz="2400" b="1" dirty="0"/>
              <a:t>Этот метод может помочь ребенку при изучении большого по объему текста.</a:t>
            </a:r>
          </a:p>
          <a:p>
            <a:r>
              <a:rPr lang="ru-RU" sz="2400" b="1" dirty="0"/>
              <a:t>1. Ключевыми словами называются </a:t>
            </a:r>
            <a:r>
              <a:rPr lang="ru-RU" sz="2400" b="1" dirty="0">
                <a:solidFill>
                  <a:srgbClr val="FF0000"/>
                </a:solidFill>
              </a:rPr>
              <a:t>самые важные слова в абзаце.</a:t>
            </a:r>
            <a:r>
              <a:rPr lang="ru-RU" sz="2400" b="1" dirty="0"/>
              <a:t> Когда вспоминаешь ключевые слова - сразу вспоминаешь, о чем сказано в </a:t>
            </a:r>
            <a:r>
              <a:rPr lang="ru-RU" sz="2400" b="1" dirty="0" smtClean="0"/>
              <a:t>нужной </a:t>
            </a:r>
            <a:r>
              <a:rPr lang="ru-RU" sz="2400" b="1" dirty="0"/>
              <a:t>части текста.</a:t>
            </a:r>
          </a:p>
          <a:p>
            <a:r>
              <a:rPr lang="ru-RU" sz="2400" b="1" dirty="0"/>
              <a:t>2. При чтении абзаца выбирается </a:t>
            </a:r>
            <a:r>
              <a:rPr lang="ru-RU" sz="2400" b="1" dirty="0">
                <a:solidFill>
                  <a:srgbClr val="FF0000"/>
                </a:solidFill>
              </a:rPr>
              <a:t>одно или два ключевых </a:t>
            </a:r>
            <a:r>
              <a:rPr lang="ru-RU" sz="2400" b="1" dirty="0"/>
              <a:t>(самых важных) слова. После этого выбранные слова записываются в нужной </a:t>
            </a:r>
            <a:r>
              <a:rPr lang="ru-RU" sz="2400" b="1" dirty="0" smtClean="0"/>
              <a:t>последовательности </a:t>
            </a:r>
            <a:r>
              <a:rPr lang="ru-RU" sz="2400" b="1" dirty="0"/>
              <a:t>и к каждому слову ставится вопрос, который связывает его с </a:t>
            </a:r>
            <a:r>
              <a:rPr lang="ru-RU" sz="2400" b="1" dirty="0" smtClean="0"/>
              <a:t>соответствующей </a:t>
            </a:r>
            <a:r>
              <a:rPr lang="ru-RU" sz="2400" b="1" dirty="0"/>
              <a:t>частью текста. Затем два ключевых слова надо соединить при помощи вопросов. В результате получается цепочка. Ее нужно записать и </a:t>
            </a:r>
            <a:r>
              <a:rPr lang="ru-RU" sz="2400" b="1" dirty="0" smtClean="0"/>
              <a:t>выучить</a:t>
            </a:r>
            <a:r>
              <a:rPr lang="ru-RU" sz="2400" b="1" dirty="0"/>
              <a:t>. Пересказывая заданный текст, опираются именно на эту цепочку.</a:t>
            </a:r>
          </a:p>
        </p:txBody>
      </p:sp>
    </p:spTree>
    <p:extLst>
      <p:ext uri="{BB962C8B-B14F-4D97-AF65-F5344CB8AC3E}">
        <p14:creationId xmlns:p14="http://schemas.microsoft.com/office/powerpoint/2010/main" val="41322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Метод «5П»</a:t>
            </a:r>
          </a:p>
          <a:p>
            <a:r>
              <a:rPr lang="ru-RU" sz="2400" b="1" dirty="0"/>
              <a:t>Этот метод был разработан американскими психологами. По их </a:t>
            </a:r>
            <a:r>
              <a:rPr lang="ru-RU" sz="2400" b="1" dirty="0" smtClean="0"/>
              <a:t>мнению</a:t>
            </a:r>
            <a:r>
              <a:rPr lang="ru-RU" sz="2400" b="1" dirty="0"/>
              <a:t>, метод «5 П» позволяет сосредоточиться на самом основном в </a:t>
            </a:r>
            <a:r>
              <a:rPr lang="ru-RU" sz="2400" b="1" dirty="0" smtClean="0"/>
              <a:t>изучаемом </a:t>
            </a:r>
            <a:r>
              <a:rPr lang="ru-RU" sz="2400" b="1" dirty="0"/>
              <a:t>тексте и помогает лучше его запомнить. Данный метод рекомендуется использовать при подготовке устных заданий.</a:t>
            </a:r>
          </a:p>
          <a:p>
            <a:r>
              <a:rPr lang="ru-RU" sz="2400" b="1" dirty="0"/>
              <a:t>1П - </a:t>
            </a:r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/>
              <a:t>росмотри текст (бегло);</a:t>
            </a:r>
          </a:p>
          <a:p>
            <a:r>
              <a:rPr lang="ru-RU" sz="2400" b="1" dirty="0"/>
              <a:t>2П - </a:t>
            </a:r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/>
              <a:t>ридумай к нему вопросы;</a:t>
            </a:r>
          </a:p>
          <a:p>
            <a:r>
              <a:rPr lang="ru-RU" sz="2400" b="1" dirty="0"/>
              <a:t>ЗП - </a:t>
            </a:r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/>
              <a:t>ометь карандашом самые важные места;</a:t>
            </a:r>
          </a:p>
          <a:p>
            <a:r>
              <a:rPr lang="ru-RU" sz="2400" b="1" dirty="0"/>
              <a:t>4П - </a:t>
            </a:r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/>
              <a:t>ерескажи текст (используя ключевые слова);</a:t>
            </a:r>
          </a:p>
          <a:p>
            <a:r>
              <a:rPr lang="ru-RU" sz="2400" b="1" dirty="0"/>
              <a:t>5П - </a:t>
            </a:r>
            <a:r>
              <a:rPr lang="ru-RU" sz="2400" b="1" dirty="0">
                <a:solidFill>
                  <a:srgbClr val="FF0000"/>
                </a:solidFill>
              </a:rPr>
              <a:t>п</a:t>
            </a:r>
            <a:r>
              <a:rPr lang="ru-RU" sz="2400" b="1" dirty="0"/>
              <a:t>росмотри текст повторно.</a:t>
            </a:r>
          </a:p>
        </p:txBody>
      </p:sp>
    </p:spTree>
    <p:extLst>
      <p:ext uri="{BB962C8B-B14F-4D97-AF65-F5344CB8AC3E}">
        <p14:creationId xmlns:p14="http://schemas.microsoft.com/office/powerpoint/2010/main" val="23312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4.rl0.ru/pgc/432x288/5189f822-d2bd-4853-d2bd-485c10fc5e88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258"/>
            <a:ext cx="464451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aua.info/pictures/news/cropr_300x300/0027354_1366641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813432"/>
            <a:ext cx="3761099" cy="37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042" y="343597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Учить ребенка самостоятельно выполнять домашнее задание и правильно оценивать результаты своей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5094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3086" y="692695"/>
            <a:ext cx="5807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Не скупиться на похвалу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Хвалить всегда исполнителя,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/>
              <a:t>а </a:t>
            </a:r>
            <a:r>
              <a:rPr lang="ru-RU" sz="2800" b="1" dirty="0"/>
              <a:t>критиковать только </a:t>
            </a:r>
            <a:r>
              <a:rPr lang="ru-RU" sz="2800" b="1" dirty="0" smtClean="0"/>
              <a:t>исполнение.</a:t>
            </a:r>
            <a:endParaRPr lang="ru-RU" sz="2800" b="1" dirty="0"/>
          </a:p>
        </p:txBody>
      </p:sp>
      <p:pic>
        <p:nvPicPr>
          <p:cNvPr id="5125" name="Picture 5" descr="http://daily-help.com/MLib/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96414"/>
            <a:ext cx="4452429" cy="30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nashvilleparent.com/wp-content/uploads/2012/10/homework-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20" y="2101964"/>
            <a:ext cx="3986808" cy="29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Тест для родителей:</a:t>
            </a:r>
            <a:br>
              <a:rPr lang="ru-RU" altLang="ru-RU" smtClean="0"/>
            </a:br>
            <a:r>
              <a:rPr lang="ru-RU" altLang="ru-RU" sz="1700" b="1" smtClean="0"/>
              <a:t>(отметьте те фразы, которыми вы часто пользуетесь в семье)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Сколько раз тебе повторять? 2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Посоветуй мне, пожалуйста.  1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Не знаю, что бы я без тебя делал (а). 1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И в кого ты такой (ая) уродился(лась)! 2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Какие у тебя замечательные друзья! 1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На кого ты похож(а)! 2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Вот я в твоё время!... 2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Ты нам опора и помощник! 1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Ну что за друзья у тебя! 2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О чём ты только думаешь! 2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Какая ты у меня умница! 1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А ты как считаешь, сынок(доченька)? 1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У всех дети как дети, а ты? 2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Какой (ая) ты у меня сообразительный(ая)! 1</a:t>
            </a:r>
          </a:p>
        </p:txBody>
      </p:sp>
    </p:spTree>
    <p:extLst>
      <p:ext uri="{BB962C8B-B14F-4D97-AF65-F5344CB8AC3E}">
        <p14:creationId xmlns:p14="http://schemas.microsoft.com/office/powerpoint/2010/main" val="32296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2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20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Оцените результаты: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86800" cy="5286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7 – 8 баллов.   Живёте душа в душу. Ребёнок любит и уважает вас.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9 – 10 баллов.   Вы непоследовательны в общении. Ребёнок вас уважает, но не всегда откровенен.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11 – 12 баллов.   Необходимо быть к ребёнку повнимательнее. Авторитет не заменяет любви.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13 -14 баллов.   Идёте по неровному пути. Существует недоверие между вами и ребёнком. Уделяйте ему больше времени, уважайте его, прислушивайтесь к его мнению.</a:t>
            </a:r>
          </a:p>
        </p:txBody>
      </p:sp>
    </p:spTree>
    <p:extLst>
      <p:ext uri="{BB962C8B-B14F-4D97-AF65-F5344CB8AC3E}">
        <p14:creationId xmlns:p14="http://schemas.microsoft.com/office/powerpoint/2010/main" val="22956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913" y="404664"/>
            <a:ext cx="77768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Arial"/>
              </a:rPr>
              <a:t>Что делает </a:t>
            </a:r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>взрослый, </a:t>
            </a:r>
            <a:r>
              <a:rPr lang="ru-RU" sz="2000" b="1" dirty="0">
                <a:solidFill>
                  <a:srgbClr val="C00000"/>
                </a:solidFill>
                <a:latin typeface="Arial"/>
              </a:rPr>
              <a:t>который способствует развитию ребенка, росту его личности, его культурному обогащению? 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Вот далеко неполный список форм участия:</a:t>
            </a:r>
            <a:r>
              <a:rPr lang="ru-RU" dirty="0">
                <a:solidFill>
                  <a:srgbClr val="0070C0"/>
                </a:solidFill>
                <a:latin typeface="Arial"/>
              </a:rPr>
              <a:t> </a:t>
            </a:r>
            <a:endParaRPr lang="ru-RU" dirty="0" smtClean="0">
              <a:solidFill>
                <a:srgbClr val="0070C0"/>
              </a:solidFill>
              <a:latin typeface="Arial"/>
            </a:endParaRPr>
          </a:p>
          <a:p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333333"/>
                </a:solidFill>
                <a:latin typeface="Arial"/>
              </a:rPr>
              <a:t>воздерживается от вмешательства в дела ребенка;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/>
              </a:rPr>
              <a:t>признает право ребенка на ошибку;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Arial"/>
              </a:rPr>
              <a:t>дает возможность ребенку столкнуться с посильным для него затруднением;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/>
              </a:rPr>
              <a:t>привлекает к занятиям;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Arial"/>
              </a:rPr>
              <a:t>озадачивает, будит мысль;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/>
              </a:rPr>
              <a:t>вовлекает, увлекает;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Arial"/>
              </a:rPr>
              <a:t>создает «ситуации успеха»;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/>
              </a:rPr>
              <a:t>поддерживает, верит в ребенка;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333333"/>
                </a:solidFill>
                <a:latin typeface="Arial"/>
              </a:rPr>
              <a:t>заражает энтузиазмом, вдохновляет;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Arial"/>
              </a:rPr>
              <a:t>служит примером.</a:t>
            </a:r>
            <a:endParaRPr lang="ru-RU" sz="2400" b="1" i="0" dirty="0">
              <a:solidFill>
                <a:srgbClr val="0070C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6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pedagogika/Programmy-dlja-shkoly/0002-001-Pered-roditeljami-logichno-voznikaet-vopros-kakuju-programmu-vybr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11" y="342900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537647"/>
            <a:ext cx="373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3"/>
              </a:rPr>
              <a:t>http://www.sch2000.ru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0648"/>
            <a:ext cx="3762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Школа 2000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579404"/>
            <a:ext cx="4149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>http://interneturok.ru/ru/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445" y="1487071"/>
            <a:ext cx="3748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 УРОК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3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715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 smtClean="0">
                <a:solidFill>
                  <a:srgbClr val="000000"/>
                </a:solidFill>
              </a:rPr>
              <a:t/>
            </a:r>
            <a:br>
              <a:rPr lang="ru-RU" altLang="ru-RU" sz="5400" dirty="0" smtClean="0">
                <a:solidFill>
                  <a:srgbClr val="000000"/>
                </a:solidFill>
              </a:rPr>
            </a:br>
            <a:r>
              <a:rPr lang="ru-RU" altLang="ru-RU" sz="5400" dirty="0" smtClean="0">
                <a:solidFill>
                  <a:srgbClr val="000000"/>
                </a:solidFill>
              </a:rPr>
              <a:t>«</a:t>
            </a:r>
            <a:r>
              <a:rPr lang="ru-RU" altLang="ru-RU" sz="5400" b="1" dirty="0" smtClean="0">
                <a:solidFill>
                  <a:srgbClr val="000000"/>
                </a:solidFill>
              </a:rPr>
              <a:t>Выполнение домашнего задания - залог успешной учёбы</a:t>
            </a:r>
            <a:r>
              <a:rPr lang="ru-RU" altLang="ru-RU" sz="5400" dirty="0" smtClean="0">
                <a:solidFill>
                  <a:srgbClr val="000000"/>
                </a:solidFill>
              </a:rPr>
              <a:t>»</a:t>
            </a:r>
            <a:endParaRPr lang="ru-RU" altLang="ru-RU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57625"/>
            <a:ext cx="441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21" y="1158011"/>
            <a:ext cx="55054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7" y="2852936"/>
            <a:ext cx="285273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9518" y="476672"/>
            <a:ext cx="2483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Притча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9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oshkolu.ru/content/media/pic/std/3000000/2631000/2630594-df2e362f74b01b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64" y="4105275"/>
            <a:ext cx="28479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3859" y="260648"/>
            <a:ext cx="4797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 бабочки.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156" y="1211503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Однажды в коконе появилась маленькая щель, случайно проходивший мимо человек долгие часы стоял и наблюдал, как через эту маленькую щель пытается выйти бабочка. Прошло много времени, бабочка как будто оставила свои усилия, а щель оставалась такой же маленькой. Казалось, бабочка сделала все что могла, и что ни на что другое у нее не было больше сил. 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7" name="Picture 5" descr="http://proxy10.media.online.ua/uol/r2-861c8748eb/503c83196d4c3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6483"/>
            <a:ext cx="2376264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Тогда человек решил помочь бабочке, он взял перочинный ножик и разрезал кокон. Бабочка тотчас вышла. Но ее тельце было слабым и немощным, ее крылья были прозрачными и едва двигались.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   Человек продолжал наблюдать, думая, что вот-вот крылья бабочки расправятся и окрепнут и она улетит. Ничего не случилось! 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://img-fotki.yandex.ru/get/6605/45449065.1af/0_923c6_c5026b6_X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0900"/>
            <a:ext cx="32194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Остаток жизни бабочка волочила по земле свое слабое тельце, свои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"/>
              </a:rPr>
              <a:t>нерасправленные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 крылья. Она так и не смогла летать.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   А все потому, что человек, желая ей помочь, не понимал того, что усилие, чтобы выйти через узкую щель кокона, необходимо бабочке, чтобы жидкость из тела перешла в крылья и чтобы бабочка смогла летать. Жизнь заставляла бабочку с трудом покидать эту оболочку, чтобы она могла расти и развиваться. 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http://stat17.privet.ru/lr/0a0cad1ef5532520bd682a4a87e8809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21" y="4581128"/>
            <a:ext cx="38671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743" y="1772816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 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Иногда именно усилие необходимо нам в жизни. Если бы нам позволено было бы жить, не встречаясь с трудностями, мы были бы обделены. Мы не смогли бы быть такими сильными, как сейчас. Мы никогда не смогли бы летать.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/>
              </a:rPr>
              <a:t>    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10" y="404664"/>
            <a:ext cx="38655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stat21.privet.ru/lr/0c18b413d7ae7fe51787990b1035f9b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3789040"/>
            <a:ext cx="3010175" cy="25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Я просил сил… </a:t>
            </a:r>
            <a:r>
              <a:rPr lang="ru-RU" sz="2800" b="1" i="1" dirty="0">
                <a:solidFill>
                  <a:srgbClr val="00B0F0"/>
                </a:solidFill>
                <a:latin typeface="Arial"/>
              </a:rPr>
              <a:t>А жизнь дала мне трудности, чтобы сделать меня сильным. </a:t>
            </a:r>
            <a:endParaRPr lang="ru-RU" sz="2800" b="1" i="1" dirty="0" smtClean="0">
              <a:solidFill>
                <a:srgbClr val="00B0F0"/>
              </a:solidFill>
              <a:latin typeface="Arial"/>
            </a:endParaRPr>
          </a:p>
          <a:p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   Я просил мудрости… </a:t>
            </a:r>
            <a:r>
              <a:rPr lang="ru-RU" sz="2800" b="1" i="1" dirty="0">
                <a:solidFill>
                  <a:srgbClr val="00B0F0"/>
                </a:solidFill>
                <a:latin typeface="Arial"/>
              </a:rPr>
              <a:t>А жизнь дала мне проблемы для разрешения.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 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Arial"/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   Я просил богатства… </a:t>
            </a:r>
            <a:r>
              <a:rPr lang="ru-RU" sz="2800" b="1" i="1" dirty="0">
                <a:solidFill>
                  <a:srgbClr val="00B0F0"/>
                </a:solidFill>
                <a:latin typeface="Arial"/>
              </a:rPr>
              <a:t>А жизнь дала мне мозг и мускулы, чтобы я мог работать.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 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Arial"/>
            </a:endParaRP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   Я просил возможность </a:t>
            </a:r>
            <a:r>
              <a:rPr lang="ru-RU" sz="2800" b="1" i="1" dirty="0">
                <a:solidFill>
                  <a:srgbClr val="00B0F0"/>
                </a:solidFill>
                <a:latin typeface="Arial"/>
              </a:rPr>
              <a:t>летать…А жизнь дала мне препятствия, чтобы я их преодолевал. </a:t>
            </a: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5134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Arial"/>
              </a:rPr>
              <a:t>  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Я просил любви… </a:t>
            </a:r>
            <a:r>
              <a:rPr lang="ru-RU" sz="3200" b="1" i="1" dirty="0">
                <a:solidFill>
                  <a:srgbClr val="00B0F0"/>
                </a:solidFill>
                <a:latin typeface="Arial"/>
              </a:rPr>
              <a:t>А жизнь дала мне людей, которым я мог помогать в их проблемах. 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   Я просил благ… </a:t>
            </a:r>
            <a:r>
              <a:rPr lang="ru-RU" sz="3200" b="1" i="1" dirty="0">
                <a:solidFill>
                  <a:srgbClr val="00B0F0"/>
                </a:solidFill>
                <a:latin typeface="Arial"/>
              </a:rPr>
              <a:t>А жизнь дала мне возможности.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   Я ничего не получил из того, о чем просил. </a:t>
            </a:r>
            <a:r>
              <a:rPr lang="ru-RU" sz="3200" b="1" i="1" dirty="0">
                <a:solidFill>
                  <a:srgbClr val="00B0F0"/>
                </a:solidFill>
                <a:latin typeface="Arial"/>
              </a:rPr>
              <a:t>Но я получил все, что мне было нужно. 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http://img1.liveinternet.ru/images/attach/c/1/59/432/59432871_flowers_2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1296144" cy="22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286000" y="214313"/>
            <a:ext cx="61436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3200" b="1" i="1" dirty="0" smtClean="0">
                <a:solidFill>
                  <a:srgbClr val="002060"/>
                </a:solidFill>
              </a:rPr>
              <a:t>Занятия в школе могут только вдолбить в ребенка все правила, добытые чужим пониманием, но способность правильно пользоваться ими разовьет только домашний самостоятельный труд.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3200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ru-RU" altLang="ru-RU" sz="3200" dirty="0" err="1" smtClean="0">
                <a:solidFill>
                  <a:srgbClr val="002060"/>
                </a:solidFill>
              </a:rPr>
              <a:t>Иммануил</a:t>
            </a:r>
            <a:r>
              <a:rPr lang="ru-RU" altLang="ru-RU" sz="3200" dirty="0" smtClean="0">
                <a:solidFill>
                  <a:srgbClr val="002060"/>
                </a:solidFill>
              </a:rPr>
              <a:t> Кант 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9" y="4221086"/>
            <a:ext cx="2127151" cy="221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332656"/>
            <a:ext cx="8215312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3200" b="1" dirty="0" smtClean="0">
                <a:solidFill>
                  <a:srgbClr val="FF0000"/>
                </a:solidFill>
              </a:rPr>
              <a:t>Главное назначение 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3200" b="1" dirty="0" smtClean="0">
                <a:solidFill>
                  <a:srgbClr val="FF0000"/>
                </a:solidFill>
              </a:rPr>
              <a:t>домашнего задания: </a:t>
            </a:r>
            <a:endParaRPr lang="ru-RU" altLang="ru-RU" sz="2800" b="1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800" b="1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воспитание волевых усилий ребенка, ответственности и самостоятельности; </a:t>
            </a: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овладение навыками учебного труда, выраженное в различных  способах учебной работы; </a:t>
            </a: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000000"/>
                </a:solidFill>
              </a:rPr>
              <a:t>-формирование умения добывать необходимую информацию из различных справочников, пособий, словарей; </a:t>
            </a: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altLang="ru-RU" sz="2800" b="1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000000"/>
                </a:solidFill>
              </a:rPr>
              <a:t>-формирование исследовательских умений ученика (сопоставление, сравнение, предположение, построение гипотезы и т. д.). </a:t>
            </a:r>
          </a:p>
        </p:txBody>
      </p:sp>
    </p:spTree>
    <p:extLst>
      <p:ext uri="{BB962C8B-B14F-4D97-AF65-F5344CB8AC3E}">
        <p14:creationId xmlns:p14="http://schemas.microsoft.com/office/powerpoint/2010/main" val="24266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/>
              <a:t>ВИДЫ  ДОМАШНИХ  ЗАДАНИЙ </a:t>
            </a:r>
            <a:br>
              <a:rPr lang="ru-RU" altLang="ru-RU" sz="3200" dirty="0" smtClean="0"/>
            </a:br>
            <a:r>
              <a:rPr lang="ru-RU" altLang="ru-RU" sz="3200" dirty="0" smtClean="0"/>
              <a:t>направленные  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 </a:t>
            </a:r>
            <a:r>
              <a:rPr lang="ru-RU" altLang="ru-RU" sz="2800" b="1" dirty="0" smtClean="0"/>
              <a:t>на закрепление знаний и умений;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на систематизацию изученного материала;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на развитие умений выполнять такие операции, как анализ, синтез, сравнение, классификация, обобщение;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на применение знаний;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на проверку знаний и умений;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на подготовку к восприятию материала следующего урока.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Задания творческого характера.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2848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061" y="188640"/>
            <a:ext cx="6191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Советы родителям.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555" y="1080349"/>
            <a:ext cx="857690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Режим дня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1400" dirty="0"/>
              <a:t> </a:t>
            </a:r>
            <a:r>
              <a:rPr lang="ru-RU" sz="2400" b="1" dirty="0"/>
              <a:t>Воспитание привычки к систематической </a:t>
            </a:r>
            <a:endParaRPr lang="ru-RU" sz="2400" b="1" dirty="0" smtClean="0"/>
          </a:p>
          <a:p>
            <a:r>
              <a:rPr lang="ru-RU" sz="2400" b="1" dirty="0" smtClean="0"/>
              <a:t>работе </a:t>
            </a:r>
            <a:r>
              <a:rPr lang="ru-RU" sz="2400" b="1" dirty="0"/>
              <a:t>начинается </a:t>
            </a:r>
            <a:r>
              <a:rPr lang="ru-RU" sz="2400" b="1" dirty="0" smtClean="0"/>
              <a:t>с  установления </a:t>
            </a:r>
            <a:r>
              <a:rPr lang="ru-RU" sz="2400" b="1" dirty="0"/>
              <a:t>твердого режима занятий, </a:t>
            </a:r>
            <a:endParaRPr lang="ru-RU" sz="2400" b="1" dirty="0" smtClean="0"/>
          </a:p>
          <a:p>
            <a:r>
              <a:rPr lang="ru-RU" sz="2400" b="1" dirty="0" smtClean="0"/>
              <a:t>без </a:t>
            </a:r>
            <a:r>
              <a:rPr lang="ru-RU" sz="2400" b="1" dirty="0"/>
              <a:t>этого не могут быть достигнуты успехи в </a:t>
            </a:r>
            <a:r>
              <a:rPr lang="ru-RU" sz="2400" b="1" dirty="0" smtClean="0"/>
              <a:t>учебе.</a:t>
            </a:r>
          </a:p>
          <a:p>
            <a:endParaRPr lang="ru-RU" sz="2400" b="1" dirty="0"/>
          </a:p>
          <a:p>
            <a:r>
              <a:rPr lang="ru-RU" sz="2400" b="1" dirty="0"/>
              <a:t>2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Рабочее </a:t>
            </a:r>
            <a:r>
              <a:rPr lang="ru-RU" sz="2400" b="1" dirty="0">
                <a:solidFill>
                  <a:srgbClr val="FF0000"/>
                </a:solidFill>
              </a:rPr>
              <a:t>место </a:t>
            </a:r>
            <a:r>
              <a:rPr lang="ru-RU" sz="2400" b="1" dirty="0"/>
              <a:t>ученика должно быть таким, чтобы </a:t>
            </a:r>
            <a:r>
              <a:rPr lang="ru-RU" sz="2400" b="1" dirty="0" smtClean="0"/>
              <a:t>одним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своим видом оно настраивало на работу, вызывало </a:t>
            </a:r>
            <a:r>
              <a:rPr lang="ru-RU" sz="2400" b="1" dirty="0" smtClean="0"/>
              <a:t>желание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заняться учебным </a:t>
            </a:r>
            <a:r>
              <a:rPr lang="ru-RU" sz="2400" b="1" dirty="0" smtClean="0"/>
              <a:t>трудом.</a:t>
            </a:r>
          </a:p>
          <a:p>
            <a:r>
              <a:rPr lang="ru-RU" sz="2400" b="1" dirty="0"/>
              <a:t>3. Приступать к выполнению домашнего задания </a:t>
            </a:r>
            <a:r>
              <a:rPr lang="ru-RU" sz="2400" b="1" dirty="0" smtClean="0"/>
              <a:t>лучше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всего через 1 час или 1,5 часа после возвращения из </a:t>
            </a:r>
            <a:r>
              <a:rPr lang="ru-RU" sz="2400" b="1" dirty="0" smtClean="0"/>
              <a:t>школы.</a:t>
            </a:r>
          </a:p>
          <a:p>
            <a:r>
              <a:rPr lang="ru-RU" sz="2400" b="1" dirty="0"/>
              <a:t>4. </a:t>
            </a:r>
            <a:r>
              <a:rPr lang="ru-RU" sz="2400" b="1" dirty="0" smtClean="0"/>
              <a:t>С </a:t>
            </a:r>
            <a:r>
              <a:rPr lang="ru-RU" sz="2400" b="1" dirty="0"/>
              <a:t>какого предмета лучше начинать приготовление уроков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с трудного или легкого? Лучше всего научить его </a:t>
            </a:r>
            <a:endParaRPr lang="ru-RU" sz="2400" b="1" dirty="0" smtClean="0"/>
          </a:p>
          <a:p>
            <a:r>
              <a:rPr lang="ru-RU" sz="2400" b="1" dirty="0" smtClean="0"/>
              <a:t>самостоятельно определять   трудности </a:t>
            </a:r>
            <a:r>
              <a:rPr lang="ru-RU" sz="2400" b="1" dirty="0"/>
              <a:t>выполняемой </a:t>
            </a:r>
            <a:endParaRPr lang="ru-RU" sz="2400" b="1" dirty="0" smtClean="0"/>
          </a:p>
          <a:p>
            <a:r>
              <a:rPr lang="ru-RU" sz="2400" b="1" dirty="0" smtClean="0"/>
              <a:t>работы </a:t>
            </a:r>
            <a:r>
              <a:rPr lang="ru-RU" sz="2400" b="1" dirty="0"/>
              <a:t>и самому решать</a:t>
            </a:r>
          </a:p>
        </p:txBody>
      </p:sp>
    </p:spTree>
    <p:extLst>
      <p:ext uri="{BB962C8B-B14F-4D97-AF65-F5344CB8AC3E}">
        <p14:creationId xmlns:p14="http://schemas.microsoft.com/office/powerpoint/2010/main" val="39761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Обязательно читайте на ночь с ребенком книжки в слух, по очереди. Рассматривайте иллюстрации. Замечайте точность или невнимательность художника, возвращайтесь по ходу к тексту. Если есть отрывки, которые можно читать по ролям</a:t>
            </a:r>
            <a:r>
              <a:rPr lang="ru-RU" sz="2400" b="1" dirty="0" smtClean="0"/>
              <a:t>, </a:t>
            </a:r>
            <a:r>
              <a:rPr lang="ru-RU" sz="2400" b="1" dirty="0"/>
              <a:t>используйте эту возможность. А просто так несколько раз  </a:t>
            </a:r>
            <a:r>
              <a:rPr lang="ru-RU" sz="2400" b="1" dirty="0" smtClean="0"/>
              <a:t>перечитывать - это </a:t>
            </a:r>
            <a:r>
              <a:rPr lang="ru-RU" sz="2400" b="1" dirty="0"/>
              <a:t>скучно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Читать </a:t>
            </a:r>
            <a:r>
              <a:rPr lang="ru-RU" sz="2400" b="1" dirty="0"/>
              <a:t>не только по книге, но и выписывайте журналы. Делайте оттуда интересные вырезки и подбирайте тексты.</a:t>
            </a:r>
          </a:p>
        </p:txBody>
      </p:sp>
      <p:pic>
        <p:nvPicPr>
          <p:cNvPr id="2052" name="Picture 4" descr="http://www.learn-center.co.il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514123"/>
            <a:ext cx="3600400" cy="21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>Нормативы  продолжительности  учебных домашних заданий :</a:t>
            </a:r>
          </a:p>
        </p:txBody>
      </p:sp>
      <p:graphicFrame>
        <p:nvGraphicFramePr>
          <p:cNvPr id="8274" name="Group 8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12727321"/>
              </p:ext>
            </p:extLst>
          </p:nvPr>
        </p:nvGraphicFramePr>
        <p:xfrm>
          <a:off x="468313" y="1628775"/>
          <a:ext cx="8461375" cy="4275990"/>
        </p:xfrm>
        <a:graphic>
          <a:graphicData uri="http://schemas.openxmlformats.org/drawingml/2006/table">
            <a:tbl>
              <a:tblPr/>
              <a:tblGrid>
                <a:gridCol w="2820458"/>
                <a:gridCol w="2354781"/>
                <a:gridCol w="3286136"/>
              </a:tblGrid>
              <a:tr h="1438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занятий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лет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часа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лет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1,5 часов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10 лет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4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 часов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8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 школьника должна быть </a:t>
            </a:r>
            <a:r>
              <a:rPr lang="ru-RU" sz="2400" b="1" dirty="0">
                <a:solidFill>
                  <a:srgbClr val="FF0000"/>
                </a:solidFill>
              </a:rPr>
              <a:t>воспитана привычка </a:t>
            </a:r>
            <a:r>
              <a:rPr lang="ru-RU" sz="2400" b="1" dirty="0"/>
              <a:t>к неукоснительному и систематическому приготовлению уроков. Привычка заниматься, и заниматься добросовестно, должна стать второй натурой растущего человечка. Как бы ни манила хорошая погода за окном, какая бы интересная передача ни шла по телевизору, какие бы гости не нагрянули, </a:t>
            </a:r>
            <a:r>
              <a:rPr lang="ru-RU" sz="2400" b="1" dirty="0" smtClean="0"/>
              <a:t>что </a:t>
            </a:r>
            <a:r>
              <a:rPr lang="ru-RU" sz="2400" b="1" dirty="0"/>
              <a:t>бы ни случилось, - </a:t>
            </a:r>
            <a:r>
              <a:rPr lang="ru-RU" sz="2400" b="1" u="sng" dirty="0">
                <a:solidFill>
                  <a:srgbClr val="FF0000"/>
                </a:solidFill>
              </a:rPr>
              <a:t>уроки должны быть сделаны всегда, и сделаны хорошо. </a:t>
            </a:r>
            <a:r>
              <a:rPr lang="ru-RU" sz="2400" b="1" dirty="0"/>
              <a:t>Оправдания неприготовленным урокам нет и не может быть - это необходимо дать понять школьнику с первых же дней занятий.</a:t>
            </a:r>
          </a:p>
        </p:txBody>
      </p:sp>
      <p:pic>
        <p:nvPicPr>
          <p:cNvPr id="1026" name="Picture 2" descr="http://www.klintsy.ru/lib/img/b4812_668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68" y="4085321"/>
            <a:ext cx="4375522" cy="24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Презентация9</Template>
  <TotalTime>108</TotalTime>
  <Words>1139</Words>
  <Application>Microsoft Office PowerPoint</Application>
  <PresentationFormat>Экран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Презентация9</vt:lpstr>
      <vt:lpstr>1_Тема1</vt:lpstr>
      <vt:lpstr>Край</vt:lpstr>
      <vt:lpstr>Оформление по умолчанию</vt:lpstr>
      <vt:lpstr>Родительское собрание </vt:lpstr>
      <vt:lpstr>Презентация PowerPoint</vt:lpstr>
      <vt:lpstr>Презентация PowerPoint</vt:lpstr>
      <vt:lpstr>Презентация PowerPoint</vt:lpstr>
      <vt:lpstr>ВИДЫ  ДОМАШНИХ  ЗАДАНИЙ  направленные  :</vt:lpstr>
      <vt:lpstr>Презентация PowerPoint</vt:lpstr>
      <vt:lpstr>Презентация PowerPoint</vt:lpstr>
      <vt:lpstr>Нормативы  продолжительности  учебных домашних заданий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для родителей: (отметьте те фразы, которыми вы часто пользуетесь в семье)</vt:lpstr>
      <vt:lpstr>Оцените результаты: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Руслан</dc:creator>
  <cp:lastModifiedBy>Руслан</cp:lastModifiedBy>
  <cp:revision>14</cp:revision>
  <dcterms:created xsi:type="dcterms:W3CDTF">2013-11-08T15:09:18Z</dcterms:created>
  <dcterms:modified xsi:type="dcterms:W3CDTF">2013-11-12T16:10:01Z</dcterms:modified>
</cp:coreProperties>
</file>